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7" r:id="rId2"/>
    <p:sldId id="881" r:id="rId3"/>
    <p:sldId id="882" r:id="rId4"/>
    <p:sldId id="334" r:id="rId5"/>
    <p:sldId id="870" r:id="rId6"/>
    <p:sldId id="885" r:id="rId7"/>
    <p:sldId id="871" r:id="rId8"/>
    <p:sldId id="884" r:id="rId9"/>
    <p:sldId id="872" r:id="rId10"/>
    <p:sldId id="262" r:id="rId11"/>
    <p:sldId id="811" r:id="rId12"/>
    <p:sldId id="804" r:id="rId13"/>
    <p:sldId id="8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2600"/>
    <a:srgbClr val="FF7E79"/>
    <a:srgbClr val="D81E00"/>
    <a:srgbClr val="AEAEAE"/>
    <a:srgbClr val="AB51D6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cho-Show-8-2nd-Gen-2021-release/dp/B084DCJKSL/ref=sr_1_1?crid=3JRPXZ4WH2Y1G&amp;keywords=echo+show+8&amp;qid=1701795477&amp;s=amazon-devices&amp;sprefix=echo+s%2Camazon-devices%2C110&amp;sr=1-1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2535003/best-smart-displays-alexa-google-echo-ne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Forensic Investigation of Echo Show Device</a:t>
            </a:r>
            <a:br>
              <a:rPr lang="en-US" dirty="0"/>
            </a:b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BF72B7-75CA-5E8F-878E-F96EF659F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Echo Device 8 (2</a:t>
            </a:r>
            <a:r>
              <a:rPr lang="en-PK" baseline="30000" dirty="0"/>
              <a:t>nd</a:t>
            </a:r>
            <a:r>
              <a:rPr lang="en-PK" dirty="0"/>
              <a:t> Gen.)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06465"/>
              </p:ext>
            </p:extLst>
          </p:nvPr>
        </p:nvGraphicFramePr>
        <p:xfrm>
          <a:off x="838200" y="1690688"/>
          <a:ext cx="6348506" cy="420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9953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3768553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</a:tblGrid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222737835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154963191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92303169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Fire OS (Android-based)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4235992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November 2019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0451008"/>
                  </a:ext>
                </a:extLst>
              </a:tr>
            </a:tbl>
          </a:graphicData>
        </a:graphic>
      </p:graphicFrame>
      <p:pic>
        <p:nvPicPr>
          <p:cNvPr id="3" name="Content Placeholder 4" descr="A tablet with a screen showing the app&#10;&#10;Description automatically generated with medium confidence">
            <a:extLst>
              <a:ext uri="{FF2B5EF4-FFF2-40B4-BE49-F238E27FC236}">
                <a16:creationId xmlns:a16="http://schemas.microsoft.com/office/drawing/2014/main" id="{8027BD84-6C5D-5239-6147-496A9C24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35" y="1690688"/>
            <a:ext cx="4118400" cy="2879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5BEA8-372A-5890-E5B5-ADA46ED318A3}"/>
              </a:ext>
            </a:extLst>
          </p:cNvPr>
          <p:cNvSpPr txBox="1"/>
          <p:nvPr/>
        </p:nvSpPr>
        <p:spPr>
          <a:xfrm>
            <a:off x="7683635" y="5587709"/>
            <a:ext cx="411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Image Source: 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 Show 8 (2nd Gen) (amazon.com)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4521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881D-BB2D-8F3E-E993-CBDD290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K" sz="4400" dirty="0"/>
              <a:t>Finding Device Serial Number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C2878-9291-7F2A-C427-E80537FFCBD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6612" y="2057400"/>
            <a:ext cx="3932238" cy="21784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dirty="0"/>
              <a:t>On the bottom of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dirty="0"/>
              <a:t>Remove the plate to reveal the Device Serial Number (DSN)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G6G1GG10141403SD</a:t>
            </a:r>
            <a:endParaRPr lang="en-PK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endParaRPr lang="en-PK" sz="2400" dirty="0"/>
          </a:p>
        </p:txBody>
      </p:sp>
      <p:pic>
        <p:nvPicPr>
          <p:cNvPr id="8" name="Picture Placeholder 7" descr="A black square object with silver screws&#10;&#10;Description automatically generated">
            <a:extLst>
              <a:ext uri="{FF2B5EF4-FFF2-40B4-BE49-F238E27FC236}">
                <a16:creationId xmlns:a16="http://schemas.microsoft.com/office/drawing/2014/main" id="{538CC1B9-E4A2-A0C5-EA49-3F264DD57E2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5326063" y="1547813"/>
            <a:ext cx="5472112" cy="4321175"/>
          </a:xfrm>
        </p:spPr>
      </p:pic>
      <p:pic>
        <p:nvPicPr>
          <p:cNvPr id="11" name="Picture 10" descr="A bar code on a grey surface&#10;&#10;Description automatically generated">
            <a:extLst>
              <a:ext uri="{FF2B5EF4-FFF2-40B4-BE49-F238E27FC236}">
                <a16:creationId xmlns:a16="http://schemas.microsoft.com/office/drawing/2014/main" id="{9F1A96A7-5199-3D9C-CAC5-04FA87A4F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6"/>
          <a:stretch/>
        </p:blipFill>
        <p:spPr>
          <a:xfrm>
            <a:off x="939800" y="4385786"/>
            <a:ext cx="3829050" cy="14832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3E7A84-E267-6932-7877-93510A27030B}"/>
              </a:ext>
            </a:extLst>
          </p:cNvPr>
          <p:cNvSpPr/>
          <p:nvPr/>
        </p:nvSpPr>
        <p:spPr>
          <a:xfrm>
            <a:off x="7274719" y="2770093"/>
            <a:ext cx="2259246" cy="56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E51F3-75FE-1281-387E-C253B291ADE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665662" y="3052482"/>
            <a:ext cx="2609057" cy="1448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4508-4209-E673-02BE-FDF76E35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b="1" dirty="0"/>
              <a:t>Verify </a:t>
            </a:r>
            <a:r>
              <a:rPr lang="en-PK" sz="4400" b="1" dirty="0"/>
              <a:t>Device Serial Number (DSN) Online</a:t>
            </a:r>
            <a:r>
              <a:rPr lang="en-PK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FEBCF-DD37-1B60-6095-20C4970A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" y="1690687"/>
            <a:ext cx="10515599" cy="48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6E96-2083-0558-ABD9-8B408C45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Data Storage on Device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7822-8659-CF17-1049-2BFFC556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0" dirty="0">
                <a:effectLst/>
              </a:rPr>
              <a:t>The data storage on the Echo Show device, either on device or on the cloud, is a complex and unclear.</a:t>
            </a:r>
          </a:p>
          <a:p>
            <a:r>
              <a:rPr lang="en-GB" dirty="0"/>
              <a:t>The voice commands are saved on the cloud</a:t>
            </a:r>
          </a:p>
          <a:p>
            <a:r>
              <a:rPr lang="en-GB" dirty="0"/>
              <a:t>The operating system, user apps/skills, device settings, preferences, and other information are stored in the internal storage of the device.</a:t>
            </a:r>
          </a:p>
          <a:p>
            <a:r>
              <a:rPr lang="en-GB" dirty="0"/>
              <a:t>The log files, temporary files and user data are are stored in the internal storage of the device and some of these are later deleted by the OS.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009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2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641704-FDC2-1AD6-520D-061C2FD67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384091"/>
              </p:ext>
            </p:extLst>
          </p:nvPr>
        </p:nvGraphicFramePr>
        <p:xfrm>
          <a:off x="838200" y="346448"/>
          <a:ext cx="1051560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953">
                  <a:extLst>
                    <a:ext uri="{9D8B030D-6E8A-4147-A177-3AD203B41FA5}">
                      <a16:colId xmlns:a16="http://schemas.microsoft.com/office/drawing/2014/main" val="9507593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9210593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598666662"/>
                    </a:ext>
                  </a:extLst>
                </a:gridCol>
                <a:gridCol w="1766049">
                  <a:extLst>
                    <a:ext uri="{9D8B030D-6E8A-4147-A177-3AD203B41FA5}">
                      <a16:colId xmlns:a16="http://schemas.microsoft.com/office/drawing/2014/main" val="12091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Topic Covered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No. of Slides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Introduction of Echo Show 8 (2nd Generation)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Evidence Planting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Device Teardown and eMMC Chip-off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Image Acquisition and Mounting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4.1.1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Device and OS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6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User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Network Connectivity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6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Activity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4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Phone Calls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5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5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1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3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3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IoT Forensics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Definition</a:t>
            </a:r>
            <a:r>
              <a:rPr lang="en-GB" dirty="0"/>
              <a:t>: It is the process of collecting, </a:t>
            </a:r>
            <a:r>
              <a:rPr lang="en-GB" dirty="0" err="1"/>
              <a:t>analyzing</a:t>
            </a:r>
            <a:r>
              <a:rPr lang="en-GB" dirty="0"/>
              <a:t>, and preserving digital evidence from Internet of Things (IoT) devices for investigative purposes</a:t>
            </a:r>
          </a:p>
          <a:p>
            <a:endParaRPr lang="en-GB" dirty="0"/>
          </a:p>
          <a:p>
            <a:r>
              <a:rPr lang="en-GB" dirty="0"/>
              <a:t>It is crucial for investigating cybercrimes, security incidents, accidents, or any other events involving IoT devices.</a:t>
            </a:r>
          </a:p>
          <a:p>
            <a:endParaRPr lang="en-GB" b="1" dirty="0"/>
          </a:p>
          <a:p>
            <a:r>
              <a:rPr lang="en-GB" dirty="0"/>
              <a:t>It unveils user traces, interactions, and data for digital forensics investigations.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823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C858-821C-4C86-EA75-B5555454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Levels of Investigation in IoT forensics</a:t>
            </a:r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0D2E-6F01-544B-7F3A-AD6B8AFF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718400" cy="43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761DC-7885-3AF2-1A7E-7C92F800F7DF}"/>
              </a:ext>
            </a:extLst>
          </p:cNvPr>
          <p:cNvSpPr txBox="1"/>
          <p:nvPr/>
        </p:nvSpPr>
        <p:spPr>
          <a:xfrm>
            <a:off x="2393576" y="6581001"/>
            <a:ext cx="8794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0" dirty="0">
                <a:solidFill>
                  <a:srgbClr val="000000"/>
                </a:solidFill>
                <a:effectLst/>
              </a:rPr>
              <a:t>Source: A Review on the Internet of Things (IoT) Forensics: Challenges, Techniques, and Evaluation of Digital Forensic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6D7B0-F57C-7CFC-7176-47CD715889BA}"/>
              </a:ext>
            </a:extLst>
          </p:cNvPr>
          <p:cNvSpPr/>
          <p:nvPr/>
        </p:nvSpPr>
        <p:spPr>
          <a:xfrm>
            <a:off x="8673353" y="1690688"/>
            <a:ext cx="2532529" cy="11331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cloud; most dificult; all possible data resides on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E2FCF-D618-9FFA-8555-5D56B79E653D}"/>
              </a:ext>
            </a:extLst>
          </p:cNvPr>
          <p:cNvSpPr/>
          <p:nvPr/>
        </p:nvSpPr>
        <p:spPr>
          <a:xfrm>
            <a:off x="8673353" y="2933818"/>
            <a:ext cx="2514599" cy="14364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netwroks logs; helps inestigate netwrok traffic and identify attackers  (if any)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6B8D8-1F69-48A5-F0D9-DE8A33B3F944}"/>
              </a:ext>
            </a:extLst>
          </p:cNvPr>
          <p:cNvSpPr/>
          <p:nvPr/>
        </p:nvSpPr>
        <p:spPr>
          <a:xfrm>
            <a:off x="8673353" y="4444433"/>
            <a:ext cx="2514599" cy="1565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local memory of device; limited data due to storage limitation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E51DD49-FCB4-9CDB-8F14-67F2CEB6887B}"/>
              </a:ext>
            </a:extLst>
          </p:cNvPr>
          <p:cNvSpPr/>
          <p:nvPr/>
        </p:nvSpPr>
        <p:spPr>
          <a:xfrm>
            <a:off x="11205882" y="4800600"/>
            <a:ext cx="856130" cy="726141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6147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Echo Show Device: </a:t>
            </a:r>
            <a:r>
              <a:rPr lang="en-GB" dirty="0"/>
              <a:t>An IoT Device by Amazon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482" cy="2974975"/>
          </a:xfrm>
        </p:spPr>
        <p:txBody>
          <a:bodyPr>
            <a:normAutofit/>
          </a:bodyPr>
          <a:lstStyle/>
          <a:p>
            <a:r>
              <a:rPr lang="en-GB" b="1" dirty="0"/>
              <a:t>Definition</a:t>
            </a:r>
            <a:r>
              <a:rPr lang="en-GB" dirty="0"/>
              <a:t>: A smart display device, part of their Echo product line.</a:t>
            </a:r>
            <a:endParaRPr lang="en-GB" b="1" dirty="0"/>
          </a:p>
          <a:p>
            <a:r>
              <a:rPr lang="en-GB" b="1" dirty="0"/>
              <a:t>Features</a:t>
            </a:r>
            <a:r>
              <a:rPr lang="en-GB" dirty="0"/>
              <a:t>: Voice-activated technology coupled with a user-friendly touchscreen interface.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B58AB-6DDF-EB9D-ECC5-3EB7FC12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800" y="1825625"/>
            <a:ext cx="5400000" cy="253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A2352-2168-5BCD-859B-DB3DB38E5EFA}"/>
              </a:ext>
            </a:extLst>
          </p:cNvPr>
          <p:cNvSpPr txBox="1"/>
          <p:nvPr/>
        </p:nvSpPr>
        <p:spPr>
          <a:xfrm>
            <a:off x="838200" y="4800600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Significance: </a:t>
            </a:r>
            <a:r>
              <a:rPr lang="en-GB" sz="2800" dirty="0"/>
              <a:t>IoT devices, like the Echo Show, are integral to our interconnected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D0DF3-3500-7842-02B6-133E1500C749}"/>
              </a:ext>
            </a:extLst>
          </p:cNvPr>
          <p:cNvSpPr txBox="1"/>
          <p:nvPr/>
        </p:nvSpPr>
        <p:spPr>
          <a:xfrm>
            <a:off x="2393576" y="6573557"/>
            <a:ext cx="8906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Image Source: </a:t>
            </a:r>
            <a:r>
              <a:rPr lang="en-GB" sz="1200" dirty="0">
                <a:hlinkClick r:id="rId3"/>
              </a:rPr>
              <a:t>The best smart displays for 2021 - The Verge</a:t>
            </a:r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00517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Echo Device Models &amp;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5867"/>
              </p:ext>
            </p:extLst>
          </p:nvPr>
        </p:nvGraphicFramePr>
        <p:xfrm>
          <a:off x="939800" y="1825624"/>
          <a:ext cx="10414002" cy="46892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3280735965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343685858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2296745409"/>
                    </a:ext>
                  </a:extLst>
                </a:gridCol>
                <a:gridCol w="1833284">
                  <a:extLst>
                    <a:ext uri="{9D8B030D-6E8A-4147-A177-3AD203B41FA5}">
                      <a16:colId xmlns:a16="http://schemas.microsoft.com/office/drawing/2014/main" val="1872759601"/>
                    </a:ext>
                  </a:extLst>
                </a:gridCol>
              </a:tblGrid>
              <a:tr h="6063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Release Date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3585524306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(1st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Intel Atom x5-Z8350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337236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(2nd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Oct 2018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54279640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5.5-inch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64543355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10 (3</a:t>
                      </a:r>
                      <a:r>
                        <a:rPr lang="en-GB" sz="2000" b="0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rd</a:t>
                      </a:r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8183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Feb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749861201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15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15.6-inch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Amlogic Pop1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Late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126108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7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Device Level Forensic Investigation of Echo Show 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effectLst/>
              </a:rPr>
              <a:t>Device Investigated</a:t>
            </a:r>
            <a:r>
              <a:rPr lang="en-GB" b="1" dirty="0"/>
              <a:t>: </a:t>
            </a:r>
            <a:r>
              <a:rPr lang="en-GB" b="0" i="0" dirty="0">
                <a:effectLst/>
              </a:rPr>
              <a:t>Echo Device 8 (2nd Gen.)</a:t>
            </a:r>
          </a:p>
          <a:p>
            <a:endParaRPr lang="en-GB" b="0" i="0" dirty="0">
              <a:effectLst/>
            </a:endParaRPr>
          </a:p>
          <a:p>
            <a:pPr algn="l"/>
            <a:endParaRPr lang="en-GB" b="1" i="0" dirty="0">
              <a:effectLst/>
            </a:endParaRPr>
          </a:p>
          <a:p>
            <a:pPr algn="l"/>
            <a:r>
              <a:rPr lang="en-GB" b="1" i="0" dirty="0">
                <a:effectLst/>
              </a:rPr>
              <a:t>Purpose:</a:t>
            </a:r>
            <a:r>
              <a:rPr lang="en-GB" b="0" i="0" dirty="0">
                <a:effectLst/>
              </a:rPr>
              <a:t> Explore device activity and conduct data recovery.</a:t>
            </a:r>
          </a:p>
          <a:p>
            <a:pPr algn="l"/>
            <a:endParaRPr lang="en-GB" b="0" i="0" dirty="0">
              <a:effectLst/>
            </a:endParaRPr>
          </a:p>
          <a:p>
            <a:pPr marL="0" indent="0" algn="l">
              <a:buNone/>
            </a:pPr>
            <a:endParaRPr lang="en-GB" b="1" i="0" dirty="0">
              <a:effectLst/>
            </a:endParaRPr>
          </a:p>
          <a:p>
            <a:r>
              <a:rPr lang="en-GB" b="1" i="0" dirty="0">
                <a:effectLst/>
              </a:rPr>
              <a:t>Objective:</a:t>
            </a:r>
            <a:r>
              <a:rPr lang="en-GB" dirty="0"/>
              <a:t> </a:t>
            </a:r>
            <a:r>
              <a:rPr lang="en-GB" b="0" i="0" dirty="0">
                <a:effectLst/>
              </a:rPr>
              <a:t>Extract the planted evidence from the device.</a:t>
            </a:r>
          </a:p>
          <a:p>
            <a:pPr marL="0" indent="0" algn="l">
              <a:buNone/>
            </a:pPr>
            <a:endParaRPr lang="en-GB" b="0" i="0" dirty="0">
              <a:effectLst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6203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11759</TotalTime>
  <Words>625</Words>
  <Application>Microsoft Macintosh PowerPoint</Application>
  <PresentationFormat>Widescreen</PresentationFormat>
  <Paragraphs>149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Forensic Investigation of Echo Show Device </vt:lpstr>
      <vt:lpstr>Overview of Labs</vt:lpstr>
      <vt:lpstr>PowerPoint Presentation</vt:lpstr>
      <vt:lpstr>Introduction </vt:lpstr>
      <vt:lpstr>IoT Forensics</vt:lpstr>
      <vt:lpstr>Levels of Investigation in IoT forensics</vt:lpstr>
      <vt:lpstr>Echo Show Device: An IoT Device by Amazon</vt:lpstr>
      <vt:lpstr>Echo Device Models &amp; Specifications</vt:lpstr>
      <vt:lpstr>Device Level Forensic Investigation of Echo Show 8 </vt:lpstr>
      <vt:lpstr>Echo Device 8 (2nd Gen.) Specifications</vt:lpstr>
      <vt:lpstr>Finding Device Serial Number</vt:lpstr>
      <vt:lpstr>Verify Device Serial Number (DSN) Online </vt:lpstr>
      <vt:lpstr>Data Storage on Device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200</cp:revision>
  <dcterms:created xsi:type="dcterms:W3CDTF">2021-01-18T02:02:41Z</dcterms:created>
  <dcterms:modified xsi:type="dcterms:W3CDTF">2023-12-13T07:15:10Z</dcterms:modified>
</cp:coreProperties>
</file>